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9" r:id="rId5"/>
    <p:sldId id="260" r:id="rId6"/>
    <p:sldId id="270" r:id="rId7"/>
    <p:sldId id="261" r:id="rId8"/>
    <p:sldId id="271" r:id="rId9"/>
    <p:sldId id="262" r:id="rId10"/>
    <p:sldId id="272" r:id="rId11"/>
    <p:sldId id="263" r:id="rId12"/>
    <p:sldId id="273" r:id="rId13"/>
    <p:sldId id="264" r:id="rId14"/>
    <p:sldId id="274" r:id="rId15"/>
    <p:sldId id="275" r:id="rId16"/>
    <p:sldId id="276" r:id="rId17"/>
    <p:sldId id="265" r:id="rId18"/>
    <p:sldId id="277" r:id="rId19"/>
    <p:sldId id="278" r:id="rId20"/>
    <p:sldId id="266" r:id="rId21"/>
    <p:sldId id="279" r:id="rId22"/>
    <p:sldId id="280" r:id="rId23"/>
    <p:sldId id="281" r:id="rId24"/>
    <p:sldId id="282" r:id="rId25"/>
    <p:sldId id="267" r:id="rId26"/>
    <p:sldId id="283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375C-E3E6-8091-B76B-091171CBB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8B847-798E-53AD-5B18-143B673B9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D444-BC5A-EAC3-7D84-305356EA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AF978-02E3-BC98-4BB4-9162E31C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27196-50FC-9C47-AC2C-810E9AA3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8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21B1-C4A4-5AC2-6F72-54F69FE9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C6CD9-3DA3-5900-8A25-3235D3C28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6ADC1-DC5B-ACD6-A61D-C407297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99719-C76E-1F25-140F-E4C3FAE4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C1A5-EC3B-DFD1-F3BA-A87DE539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95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5E7FA-F3B6-7DA1-C382-3BE2258CA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6A749-59D1-2EE5-752F-B2EF93AD2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F0DD-7066-83AE-3020-D6697810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10B4-64BB-A182-54D2-9D5808FD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AB0C-6061-D9E7-37A2-E83157D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803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C3BE-92BA-A8F9-30C9-A89F18D9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EFEC-E62A-2DCD-A3D5-F68E3AED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B91A-3E92-043A-879D-2D497B57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A8288-FA48-B781-1342-034D55C6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7423-C45D-404C-31CC-485EE880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96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59A2-3CFF-0E6C-AFD5-C36573D0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7C58-C9F0-6632-9FDE-6107E05CD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B0FD0-D86E-652C-5678-35F53C0E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29392-2932-23C7-B6D2-EBBC8822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43B57-FAA9-B587-8FE5-95CD34A1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20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626-77B6-75A6-8707-BD59A861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66D2-5819-6949-1D9D-804EA095A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C51C4-1524-DA27-3BC3-EDCFA6798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ECE7-04EE-A1A4-1841-BB4C45EA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3E959-0CC0-C380-91FE-5A21F01B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F1161-83B3-C0DB-DEEC-F8C4E2E3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354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7C8B-B5D9-DB08-BE71-B66A55F7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D0D8-7F73-DD90-9B26-803BAE9F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BF7B-B23D-96C4-8036-5D5A2ADD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2D421-524F-6C45-55C3-ABAF31201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BC8E0-3239-3F0E-37A3-D547280BA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6A9C2-61B3-E0D9-62A5-EF8A50D8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A9882-DD81-1D91-FF6A-95AA6F0B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F7D5C-9947-761C-9A62-A6629807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029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5228-D253-8632-2704-CFD1716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79C2B-FA7A-9DD5-8E5F-DED34528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A1836-105A-AA9B-FB16-8C68A9B0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F9D6-9A8B-7CD7-CD1B-C4CC72B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339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2A19-F16A-FAF1-CD39-B529C2C5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095F2-CCFE-E630-D21F-7146B758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FF48-FEC6-6DCF-F360-BE56FF1B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64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6616-6729-CC0F-F721-260197F2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F5E6-BD3D-7CE6-B981-9776BE2B6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B8A4-BD0B-04E6-976B-DE41AB627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E0BB-9E48-58D3-CF70-378DAFFC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D2CA0-1F20-69DC-FA5D-AE92CF5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8EB4-F678-3044-43F7-CFE05432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087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BC34-8E96-03B4-B99B-3B963387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8106E-1616-52D8-A79A-4149757A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767C-607A-17C6-9ADE-D481230C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C098-E594-DFF6-0B24-87E24271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DC90-3934-B04D-7018-8AAD23A7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B8784-3291-38C7-060A-982C3A47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392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1870D-5AD8-68D5-894F-C4ED8828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DBC4D-41BC-4846-4035-8130F12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5C285-8E08-8245-6DBA-5E11DFB69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D350-0B90-6C01-5332-875A955DE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8CC0-EA52-CEB5-FD2C-0239B8C2A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29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adrn-mm/FinalTask_IDX-Partners_DE_Adrian-Maulana-Muhammad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drn-mm/FinalTask_IDX-Partners_DE_Adrian-Maulana-Muhamm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drian.m.Muhammad@g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drian-maulana.com/" TargetMode="External"/><Relationship Id="rId4" Type="http://schemas.openxmlformats.org/officeDocument/2006/relationships/hyperlink" Target="https://www.linkedin.com/in/adrn-m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51F0A3-DBD6-A046-6C96-E219D2BC9529}"/>
              </a:ext>
            </a:extLst>
          </p:cNvPr>
          <p:cNvSpPr/>
          <p:nvPr/>
        </p:nvSpPr>
        <p:spPr>
          <a:xfrm>
            <a:off x="0" y="3596640"/>
            <a:ext cx="12192000" cy="326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FF26-D6AB-4CC3-7143-BF058584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60" y="239628"/>
            <a:ext cx="1635760" cy="5684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EFD693-9074-61A2-10D4-50F6A2BB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320541"/>
            <a:ext cx="1747521" cy="4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FE45-85C8-290A-7BEB-C9DB453CF8CB}"/>
              </a:ext>
            </a:extLst>
          </p:cNvPr>
          <p:cNvSpPr txBox="1"/>
          <p:nvPr/>
        </p:nvSpPr>
        <p:spPr>
          <a:xfrm>
            <a:off x="386081" y="2184142"/>
            <a:ext cx="1141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ID/X Partners </a:t>
            </a:r>
          </a:p>
          <a:p>
            <a:pPr algn="r"/>
            <a:r>
              <a:rPr lang="en-US" sz="28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Engineer Virtual Internship Program – June 2023</a:t>
            </a:r>
            <a:endParaRPr lang="en-ID" sz="28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B5358-5641-16EB-38C1-1AC0092FBA58}"/>
              </a:ext>
            </a:extLst>
          </p:cNvPr>
          <p:cNvSpPr txBox="1"/>
          <p:nvPr/>
        </p:nvSpPr>
        <p:spPr>
          <a:xfrm>
            <a:off x="386081" y="3677552"/>
            <a:ext cx="114198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Developing a Data Warehouse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for the Needs of Client in ID/X Partners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By Adrian Maulana Muhammad</a:t>
            </a:r>
            <a:endParaRPr lang="en-ID" sz="2400" dirty="0">
              <a:solidFill>
                <a:schemeClr val="bg1"/>
              </a:solidFill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AE4D2A0-808E-D7E5-83F3-365B7CB2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4" y="5431646"/>
            <a:ext cx="873760" cy="4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41F74-D85A-CC55-7963-353F89E0B1EE}"/>
              </a:ext>
            </a:extLst>
          </p:cNvPr>
          <p:cNvSpPr txBox="1"/>
          <p:nvPr/>
        </p:nvSpPr>
        <p:spPr>
          <a:xfrm>
            <a:off x="1228426" y="5560756"/>
            <a:ext cx="655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https://github.com/adrn-mm/FinalTask_IDX-Partners_DE_Adrian-Maulana-Muhammad</a:t>
            </a:r>
            <a:endParaRPr lang="en-ID" sz="14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5B95EE-3D17-CE3A-C93A-4DFF299B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0" y="6135304"/>
            <a:ext cx="680008" cy="2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FE3EC-2012-4356-FCF1-AD647ECAA1D2}"/>
              </a:ext>
            </a:extLst>
          </p:cNvPr>
          <p:cNvSpPr txBox="1"/>
          <p:nvPr/>
        </p:nvSpPr>
        <p:spPr>
          <a:xfrm>
            <a:off x="1228426" y="6124323"/>
            <a:ext cx="837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On going</a:t>
            </a:r>
          </a:p>
        </p:txBody>
      </p:sp>
    </p:spTree>
    <p:extLst>
      <p:ext uri="{BB962C8B-B14F-4D97-AF65-F5344CB8AC3E}">
        <p14:creationId xmlns:p14="http://schemas.microsoft.com/office/powerpoint/2010/main" val="368045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766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Restore Staging Database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FBDCD-3BA7-9959-9E5D-F82F1B52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3" y="2373192"/>
            <a:ext cx="3891915" cy="35596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444FE4-83FC-7CFA-11D1-4C380A46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41" y="2373192"/>
            <a:ext cx="4284696" cy="3559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AD1E5-F4EF-4E1B-2933-C4EA59D5F49D}"/>
              </a:ext>
            </a:extLst>
          </p:cNvPr>
          <p:cNvSpPr txBox="1"/>
          <p:nvPr/>
        </p:nvSpPr>
        <p:spPr>
          <a:xfrm>
            <a:off x="723760" y="1578834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1. Right-click on the database and select "Restore Database".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CD98A-A79D-C361-3A70-5820A76A42ED}"/>
              </a:ext>
            </a:extLst>
          </p:cNvPr>
          <p:cNvSpPr txBox="1"/>
          <p:nvPr/>
        </p:nvSpPr>
        <p:spPr>
          <a:xfrm>
            <a:off x="7187529" y="1578834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2. Then select "Device" and browse for the intended </a:t>
            </a:r>
            <a:r>
              <a:rPr lang="en-US" sz="16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Staging.bak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file.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the Data Warehouse &amp; Tables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Queries for Creating Database &amp; Tables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0AD1E5-F4EF-4E1B-2933-C4EA59D5F49D}"/>
              </a:ext>
            </a:extLst>
          </p:cNvPr>
          <p:cNvSpPr txBox="1"/>
          <p:nvPr/>
        </p:nvSpPr>
        <p:spPr>
          <a:xfrm>
            <a:off x="2003921" y="3001265"/>
            <a:ext cx="3573920" cy="933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the DWH Database</a:t>
            </a:r>
          </a:p>
          <a:p>
            <a:pPr algn="just"/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366BF-E61F-5D53-ECDB-8BB2146ECD0A}"/>
              </a:ext>
            </a:extLst>
          </p:cNvPr>
          <p:cNvSpPr txBox="1"/>
          <p:nvPr/>
        </p:nvSpPr>
        <p:spPr>
          <a:xfrm>
            <a:off x="6614160" y="1221291"/>
            <a:ext cx="3779520" cy="5427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the Dim &amp; Fact Tables</a:t>
            </a:r>
          </a:p>
          <a:p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FirstName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CustomerName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Age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Gender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City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NoHp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StatusOrderDesc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ProductName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ProductCategory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ProductUnitPrice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Quantity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Amount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1249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Extract, Transform, &amp; Load Process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6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766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Talend Job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6B6CC-7E77-E027-65F5-A60AD34F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1438233"/>
            <a:ext cx="6924675" cy="498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62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tMap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Data Transformation Details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92484-9A46-4CD1-79F1-0E749C3B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0" y="1454150"/>
            <a:ext cx="9564479" cy="50113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590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Transformation Output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C3D5A-561E-4477-E91C-6F271EA7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2152650"/>
            <a:ext cx="8410575" cy="2552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20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967335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Queries for Defining the Foreign Keys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366BF-E61F-5D53-ECDB-8BB2146ECD0A}"/>
              </a:ext>
            </a:extLst>
          </p:cNvPr>
          <p:cNvSpPr txBox="1"/>
          <p:nvPr/>
        </p:nvSpPr>
        <p:spPr>
          <a:xfrm>
            <a:off x="2120900" y="2112998"/>
            <a:ext cx="7950200" cy="26320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9106C-8BFA-95AD-CE79-9596E46A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09" y="1127050"/>
            <a:ext cx="9553782" cy="56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609601" y="319119"/>
            <a:ext cx="7935310" cy="661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Case Study Overview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 Staging Database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the Data Warehouse &amp; Tables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Extract, Transform, &amp; Load Process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Developing the Stored Procedures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Dashboard Data Visualization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 &amp; Documentation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endParaRPr lang="en-ID" sz="26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8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Developing the Stored Procedures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2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Query for Creating a Stored Procedure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F50B5-AE22-E614-F121-67042C9E6BBE}"/>
              </a:ext>
            </a:extLst>
          </p:cNvPr>
          <p:cNvSpPr txBox="1"/>
          <p:nvPr/>
        </p:nvSpPr>
        <p:spPr>
          <a:xfrm>
            <a:off x="928370" y="1757398"/>
            <a:ext cx="10335260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summary_order_status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@StatusID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Definisikan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CTE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JOIN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tabel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CTE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fso.OrderID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dc.CustomerName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dp.ProductName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fso.Quantity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dc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dc.CustomerID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dp.ProductID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@StatusID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SELECT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CTE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ProductName, Quantity,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CTE</a:t>
            </a: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171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Query &amp; Output of Executing the Stored Procedure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F50B5-AE22-E614-F121-67042C9E6BBE}"/>
              </a:ext>
            </a:extLst>
          </p:cNvPr>
          <p:cNvSpPr txBox="1"/>
          <p:nvPr/>
        </p:nvSpPr>
        <p:spPr>
          <a:xfrm>
            <a:off x="3679824" y="2373584"/>
            <a:ext cx="48323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summary_order_status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@StatusID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53624-45C6-73DD-DA2C-08D91680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21" y="3429000"/>
            <a:ext cx="658177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32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Dashboard Data Visualization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2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171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PowerBI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Dashboard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4C4FA-E05A-9A60-876C-4E74399A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336633"/>
            <a:ext cx="9519920" cy="5354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0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 &amp; Documentation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1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Github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&amp;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Youtube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Link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2" name="Picture 6" descr="GitHub Logo and symbol, meaning, history, PNG, brand">
            <a:extLst>
              <a:ext uri="{FF2B5EF4-FFF2-40B4-BE49-F238E27FC236}">
                <a16:creationId xmlns:a16="http://schemas.microsoft.com/office/drawing/2014/main" id="{448EB629-6DB0-0BEB-ACA7-56A1FC87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9" y="2139806"/>
            <a:ext cx="2291904" cy="12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BE5C7E-427D-9583-2164-AA207A89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7" y="4441755"/>
            <a:ext cx="1490623" cy="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70AF-389F-6594-0EC8-6F557203BF23}"/>
              </a:ext>
            </a:extLst>
          </p:cNvPr>
          <p:cNvSpPr txBox="1"/>
          <p:nvPr/>
        </p:nvSpPr>
        <p:spPr>
          <a:xfrm>
            <a:off x="2387363" y="2584348"/>
            <a:ext cx="92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https://github.com/adrn-mm/FinalTask_IDX-Partners_DE_Adrian-Maulana-Muhammad</a:t>
            </a:r>
            <a:endParaRPr lang="en-ID" sz="20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88FF3-226D-457A-4A8F-58968D6C0194}"/>
              </a:ext>
            </a:extLst>
          </p:cNvPr>
          <p:cNvSpPr txBox="1"/>
          <p:nvPr/>
        </p:nvSpPr>
        <p:spPr>
          <a:xfrm>
            <a:off x="2610883" y="4441755"/>
            <a:ext cx="1114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accent1"/>
                </a:solidFill>
              </a:rPr>
              <a:t>On going</a:t>
            </a:r>
          </a:p>
        </p:txBody>
      </p:sp>
    </p:spTree>
    <p:extLst>
      <p:ext uri="{BB962C8B-B14F-4D97-AF65-F5344CB8AC3E}">
        <p14:creationId xmlns:p14="http://schemas.microsoft.com/office/powerpoint/2010/main" val="49211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2714847" y="2445490"/>
            <a:ext cx="6762306" cy="153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Thank You!</a:t>
            </a:r>
            <a:endParaRPr kumimoji="0" lang="en-ID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7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800" b="1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967335"/>
            <a:ext cx="670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  <a:endParaRPr lang="en-ID" sz="54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5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2E16B9-1C84-3EAD-511F-BFA1B99B7A6A}"/>
              </a:ext>
            </a:extLst>
          </p:cNvPr>
          <p:cNvSpPr/>
          <p:nvPr/>
        </p:nvSpPr>
        <p:spPr>
          <a:xfrm>
            <a:off x="4411848" y="2150325"/>
            <a:ext cx="3368305" cy="33683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2721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About Me</a:t>
            </a:r>
            <a:endParaRPr lang="en-ID" sz="40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99B57A5-C5BB-C0AF-34AF-7B8D8C63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7" y="2150326"/>
            <a:ext cx="3368305" cy="3368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B9A28-352A-B42C-05CD-718BC5172980}"/>
              </a:ext>
            </a:extLst>
          </p:cNvPr>
          <p:cNvSpPr txBox="1"/>
          <p:nvPr/>
        </p:nvSpPr>
        <p:spPr>
          <a:xfrm>
            <a:off x="318979" y="2703430"/>
            <a:ext cx="3912779" cy="226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Name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Adrian Maulana Muhammad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D.O.B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18 July 1996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Profession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Data Engineer</a:t>
            </a:r>
          </a:p>
          <a:p>
            <a:pPr>
              <a:lnSpc>
                <a:spcPct val="150000"/>
              </a:lnSpc>
            </a:pPr>
            <a:r>
              <a:rPr lang="en-ID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E-mail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3"/>
              </a:rPr>
              <a:t>adrian.m.muhammad@gmail.com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600" b="1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Linkedin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4"/>
              </a:rPr>
              <a:t>linkedin.com/in/adrn-mm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Portfolio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5"/>
              </a:rPr>
              <a:t>adrian-maulana.com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5361-7F3C-61F4-0051-7D654AE0D493}"/>
              </a:ext>
            </a:extLst>
          </p:cNvPr>
          <p:cNvSpPr txBox="1"/>
          <p:nvPr/>
        </p:nvSpPr>
        <p:spPr>
          <a:xfrm>
            <a:off x="8006080" y="2887807"/>
            <a:ext cx="386694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“A mathematics graduate and a Data Engineer who responsible for designing, building, and maintaining the data architecture needed to transform raw data into meaningful insights.”</a:t>
            </a:r>
            <a:endParaRPr lang="en-ID" sz="1600" i="1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0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967335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Case Study Overview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2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553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Client Requests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AFF28-C3F0-EF3C-67E8-A0988C23A864}"/>
              </a:ext>
            </a:extLst>
          </p:cNvPr>
          <p:cNvSpPr txBox="1"/>
          <p:nvPr/>
        </p:nvSpPr>
        <p:spPr>
          <a:xfrm>
            <a:off x="228600" y="1336633"/>
            <a:ext cx="11734800" cy="471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One of the clients of ID/X Partners, operating in the e-commerce industry, has a requirement to create a Data Warehouse from multiple tables in the source database. This Data Warehouse will consist of one Fact table and several Dimension tables. As a Data Engineer, there are several tasks that need to be performed: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Importing/Restoring the Staging Database.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a Database named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DWH_Project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and generating Fact and Dimension Tables from the tables in the Staging Database.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Building an ETL Job in Talend application to transfer data from the Staging to the Data Warehouse. Specifically for the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DimCustomer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Table, perform data transformation by converting the data in the FirstName and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LastName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columns to uppercase and then combining both columns into a single column named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CustomerName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a Stored Procedure (SP) to display a summary of sales orders based on their delivery status.</a:t>
            </a:r>
            <a:endParaRPr lang="en-ID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898525" y="2967335"/>
            <a:ext cx="565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5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553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CAC71-B44B-6210-A8AC-B19354B8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15" y="1336633"/>
            <a:ext cx="10583169" cy="50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2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 Staging Database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1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842</Words>
  <Application>Microsoft Office PowerPoint</Application>
  <PresentationFormat>Widescreen</PresentationFormat>
  <Paragraphs>115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Maulana Muhammad</dc:creator>
  <cp:lastModifiedBy>Adrian Maulana Muhammad</cp:lastModifiedBy>
  <cp:revision>38</cp:revision>
  <dcterms:created xsi:type="dcterms:W3CDTF">2023-07-01T08:40:52Z</dcterms:created>
  <dcterms:modified xsi:type="dcterms:W3CDTF">2023-07-01T13:34:24Z</dcterms:modified>
</cp:coreProperties>
</file>